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65" r:id="rId3"/>
    <p:sldId id="266" r:id="rId4"/>
    <p:sldId id="267" r:id="rId5"/>
    <p:sldId id="268" r:id="rId6"/>
    <p:sldId id="269" r:id="rId7"/>
    <p:sldId id="258" r:id="rId8"/>
    <p:sldId id="259" r:id="rId9"/>
    <p:sldId id="264" r:id="rId10"/>
    <p:sldId id="270" r:id="rId11"/>
  </p:sldIdLst>
  <p:sldSz cx="12192000" cy="6858000"/>
  <p:notesSz cx="6858000" cy="9144000"/>
  <p:defaultTextStyle>
    <a:defPPr>
      <a:defRPr lang="sr-Latn-R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487" autoAdjust="0"/>
    <p:restoredTop sz="94660"/>
  </p:normalViewPr>
  <p:slideViewPr>
    <p:cSldViewPr snapToGrid="0">
      <p:cViewPr varScale="1">
        <p:scale>
          <a:sx n="88" d="100"/>
          <a:sy n="88" d="100"/>
        </p:scale>
        <p:origin x="245" y="6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Naslovni slaj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lika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Naslov 1"/>
          <p:cNvSpPr>
            <a:spLocks noGrp="1"/>
          </p:cNvSpPr>
          <p:nvPr>
            <p:ph type="ctrTitle"/>
          </p:nvPr>
        </p:nvSpPr>
        <p:spPr>
          <a:xfrm>
            <a:off x="3568700" y="3657599"/>
            <a:ext cx="8445500" cy="1681163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hr-HR" smtClean="0"/>
              <a:t>Uredite stil naslova matrice</a:t>
            </a:r>
            <a:endParaRPr lang="hr-HR" dirty="0"/>
          </a:p>
        </p:txBody>
      </p:sp>
      <p:sp>
        <p:nvSpPr>
          <p:cNvPr id="3" name="Podnaslov 2"/>
          <p:cNvSpPr>
            <a:spLocks noGrp="1"/>
          </p:cNvSpPr>
          <p:nvPr>
            <p:ph type="subTitle" idx="1"/>
          </p:nvPr>
        </p:nvSpPr>
        <p:spPr>
          <a:xfrm>
            <a:off x="3568700" y="5488940"/>
            <a:ext cx="8445500" cy="1165859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AAC81E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r-HR" smtClean="0"/>
              <a:t>Uredite stil podnaslova matrice</a:t>
            </a:r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7773714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amo naslo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lika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smtClean="0"/>
              <a:t>Uredite stil naslova matrice</a:t>
            </a:r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5359892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azn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941004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ilagođeni izgl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lika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3670300" y="2222500"/>
            <a:ext cx="8178800" cy="10033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hr-HR" smtClean="0"/>
              <a:t>Uredite stil naslova matrice</a:t>
            </a:r>
            <a:endParaRPr lang="hr-HR" dirty="0"/>
          </a:p>
        </p:txBody>
      </p:sp>
      <p:pic>
        <p:nvPicPr>
          <p:cNvPr id="4" name="Slika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7550" y="4854446"/>
            <a:ext cx="4739650" cy="1594107"/>
          </a:xfrm>
          <a:prstGeom prst="rect">
            <a:avLst/>
          </a:prstGeom>
        </p:spPr>
      </p:pic>
      <p:pic>
        <p:nvPicPr>
          <p:cNvPr id="5" name="Slika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252"/>
          <a:stretch/>
        </p:blipFill>
        <p:spPr>
          <a:xfrm>
            <a:off x="292100" y="3776430"/>
            <a:ext cx="2730500" cy="721445"/>
          </a:xfrm>
          <a:prstGeom prst="rect">
            <a:avLst/>
          </a:prstGeom>
        </p:spPr>
      </p:pic>
      <p:pic>
        <p:nvPicPr>
          <p:cNvPr id="6" name="Slika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09" r="29353"/>
          <a:stretch/>
        </p:blipFill>
        <p:spPr>
          <a:xfrm>
            <a:off x="424175" y="4500330"/>
            <a:ext cx="2159000" cy="721445"/>
          </a:xfrm>
          <a:prstGeom prst="rect">
            <a:avLst/>
          </a:prstGeom>
        </p:spPr>
      </p:pic>
      <p:pic>
        <p:nvPicPr>
          <p:cNvPr id="7" name="Slika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106" r="13854"/>
          <a:stretch/>
        </p:blipFill>
        <p:spPr>
          <a:xfrm>
            <a:off x="436875" y="5198830"/>
            <a:ext cx="1130300" cy="721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5974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Naslovni slaj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lika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Naslov 1"/>
          <p:cNvSpPr>
            <a:spLocks noGrp="1"/>
          </p:cNvSpPr>
          <p:nvPr>
            <p:ph type="ctrTitle"/>
          </p:nvPr>
        </p:nvSpPr>
        <p:spPr>
          <a:xfrm>
            <a:off x="3568700" y="3657599"/>
            <a:ext cx="8445500" cy="1681163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hr-HR" smtClean="0"/>
              <a:t>Uredite stil naslova matrice</a:t>
            </a:r>
            <a:endParaRPr lang="hr-HR" dirty="0"/>
          </a:p>
        </p:txBody>
      </p:sp>
      <p:sp>
        <p:nvSpPr>
          <p:cNvPr id="3" name="Podnaslov 2"/>
          <p:cNvSpPr>
            <a:spLocks noGrp="1"/>
          </p:cNvSpPr>
          <p:nvPr>
            <p:ph type="subTitle" idx="1"/>
          </p:nvPr>
        </p:nvSpPr>
        <p:spPr>
          <a:xfrm>
            <a:off x="3568700" y="5488940"/>
            <a:ext cx="8445500" cy="1165859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D9FF26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r-HR" smtClean="0"/>
              <a:t>Uredite stil podnaslova matrice</a:t>
            </a:r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8527309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Naslovni slaj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lika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Naslov 1"/>
          <p:cNvSpPr>
            <a:spLocks noGrp="1"/>
          </p:cNvSpPr>
          <p:nvPr>
            <p:ph type="ctrTitle"/>
          </p:nvPr>
        </p:nvSpPr>
        <p:spPr>
          <a:xfrm>
            <a:off x="3568700" y="3657599"/>
            <a:ext cx="8445500" cy="812801"/>
          </a:xfrm>
        </p:spPr>
        <p:txBody>
          <a:bodyPr anchor="b">
            <a:noAutofit/>
          </a:bodyPr>
          <a:lstStyle>
            <a:lvl1pPr algn="ctr">
              <a:defRPr sz="5400">
                <a:solidFill>
                  <a:schemeClr val="tx1"/>
                </a:solidFill>
              </a:defRPr>
            </a:lvl1pPr>
          </a:lstStyle>
          <a:p>
            <a:r>
              <a:rPr lang="hr-HR" smtClean="0"/>
              <a:t>Uredite stil naslova matrice</a:t>
            </a:r>
            <a:endParaRPr lang="hr-HR" dirty="0"/>
          </a:p>
        </p:txBody>
      </p:sp>
      <p:sp>
        <p:nvSpPr>
          <p:cNvPr id="3" name="Podnaslov 2"/>
          <p:cNvSpPr>
            <a:spLocks noGrp="1"/>
          </p:cNvSpPr>
          <p:nvPr>
            <p:ph type="subTitle" idx="1"/>
          </p:nvPr>
        </p:nvSpPr>
        <p:spPr>
          <a:xfrm>
            <a:off x="3568700" y="4612641"/>
            <a:ext cx="8445500" cy="467360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AAC81E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r-HR" smtClean="0"/>
              <a:t>Uredite stil podnaslova matrice</a:t>
            </a:r>
            <a:endParaRPr lang="hr-HR" dirty="0"/>
          </a:p>
        </p:txBody>
      </p:sp>
      <p:pic>
        <p:nvPicPr>
          <p:cNvPr id="4" name="Slika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1625" y="5080001"/>
            <a:ext cx="4739650" cy="1594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437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Naslovni slaj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lika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Slika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2575" y="4765546"/>
            <a:ext cx="4739650" cy="1594107"/>
          </a:xfrm>
          <a:prstGeom prst="rect">
            <a:avLst/>
          </a:prstGeom>
        </p:spPr>
      </p:pic>
      <p:pic>
        <p:nvPicPr>
          <p:cNvPr id="6" name="Slika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854"/>
          <a:stretch/>
        </p:blipFill>
        <p:spPr>
          <a:xfrm>
            <a:off x="4737100" y="3969976"/>
            <a:ext cx="6070600" cy="721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3524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slov i sadrža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smtClean="0"/>
              <a:t>Uredite stil naslova matrice</a:t>
            </a:r>
            <a:endParaRPr lang="hr-HR"/>
          </a:p>
        </p:txBody>
      </p:sp>
      <p:sp>
        <p:nvSpPr>
          <p:cNvPr id="3" name="Rezervirano mjesto sadržaja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r-HR" smtClean="0"/>
              <a:t>Uredite stilove teksta matrice</a:t>
            </a:r>
          </a:p>
          <a:p>
            <a:pPr lvl="1"/>
            <a:r>
              <a:rPr lang="hr-HR" smtClean="0"/>
              <a:t>Druga razina</a:t>
            </a:r>
          </a:p>
          <a:p>
            <a:pPr lvl="2"/>
            <a:r>
              <a:rPr lang="hr-HR" smtClean="0"/>
              <a:t>Treća razina</a:t>
            </a:r>
          </a:p>
          <a:p>
            <a:pPr lvl="3"/>
            <a:r>
              <a:rPr lang="hr-HR" smtClean="0"/>
              <a:t>Četvrta razina</a:t>
            </a:r>
          </a:p>
          <a:p>
            <a:pPr lvl="4"/>
            <a:r>
              <a:rPr lang="hr-HR" smtClean="0"/>
              <a:t>Peta razina</a:t>
            </a:r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859276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Naslov i sadrža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lika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smtClean="0"/>
              <a:t>Uredite stil naslova matrice</a:t>
            </a:r>
            <a:endParaRPr lang="hr-HR" dirty="0"/>
          </a:p>
        </p:txBody>
      </p:sp>
      <p:sp>
        <p:nvSpPr>
          <p:cNvPr id="3" name="Rezervirano mjesto sadržaja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r-HR" smtClean="0"/>
              <a:t>Uredite stilove teksta matrice</a:t>
            </a:r>
          </a:p>
          <a:p>
            <a:pPr lvl="1"/>
            <a:r>
              <a:rPr lang="hr-HR" smtClean="0"/>
              <a:t>Druga razina</a:t>
            </a:r>
          </a:p>
          <a:p>
            <a:pPr lvl="2"/>
            <a:r>
              <a:rPr lang="hr-HR" smtClean="0"/>
              <a:t>Treća razina</a:t>
            </a:r>
          </a:p>
          <a:p>
            <a:pPr lvl="3"/>
            <a:r>
              <a:rPr lang="hr-HR" smtClean="0"/>
              <a:t>Četvrta razina</a:t>
            </a:r>
          </a:p>
          <a:p>
            <a:pPr lvl="4"/>
            <a:r>
              <a:rPr lang="hr-HR" smtClean="0"/>
              <a:t>Peta razina</a:t>
            </a:r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9457977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aglavlje sekci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lika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1308100" y="1709739"/>
            <a:ext cx="10337800" cy="1566862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hr-HR" smtClean="0"/>
              <a:t>Uredite stil naslova matrice</a:t>
            </a:r>
            <a:endParaRPr lang="hr-HR" dirty="0"/>
          </a:p>
        </p:txBody>
      </p:sp>
      <p:sp>
        <p:nvSpPr>
          <p:cNvPr id="3" name="Rezervirano mjesto teksta 2"/>
          <p:cNvSpPr>
            <a:spLocks noGrp="1"/>
          </p:cNvSpPr>
          <p:nvPr>
            <p:ph type="body" idx="1"/>
          </p:nvPr>
        </p:nvSpPr>
        <p:spPr>
          <a:xfrm>
            <a:off x="1308100" y="3581401"/>
            <a:ext cx="10337800" cy="2508250"/>
          </a:xfrm>
        </p:spPr>
        <p:txBody>
          <a:bodyPr/>
          <a:lstStyle>
            <a:lvl1pPr marL="0" indent="0">
              <a:buNone/>
              <a:defRPr sz="2400">
                <a:solidFill>
                  <a:srgbClr val="AAC81E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r-HR" smtClean="0"/>
              <a:t>Uredite stilove teksta matrice</a:t>
            </a:r>
          </a:p>
        </p:txBody>
      </p:sp>
    </p:spTree>
    <p:extLst>
      <p:ext uri="{BB962C8B-B14F-4D97-AF65-F5344CB8AC3E}">
        <p14:creationId xmlns:p14="http://schemas.microsoft.com/office/powerpoint/2010/main" val="27854082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sadržaj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smtClean="0"/>
              <a:t>Uredite stil naslova matrice</a:t>
            </a:r>
            <a:endParaRPr lang="hr-HR"/>
          </a:p>
        </p:txBody>
      </p:sp>
      <p:sp>
        <p:nvSpPr>
          <p:cNvPr id="3" name="Rezervirano mjesto sadržaja 2"/>
          <p:cNvSpPr>
            <a:spLocks noGrp="1"/>
          </p:cNvSpPr>
          <p:nvPr>
            <p:ph sz="half" idx="1"/>
          </p:nvPr>
        </p:nvSpPr>
        <p:spPr>
          <a:xfrm>
            <a:off x="1282700" y="1825624"/>
            <a:ext cx="5232400" cy="4676775"/>
          </a:xfrm>
        </p:spPr>
        <p:txBody>
          <a:bodyPr/>
          <a:lstStyle/>
          <a:p>
            <a:pPr lvl="0"/>
            <a:r>
              <a:rPr lang="hr-HR" smtClean="0"/>
              <a:t>Uredite stilove teksta matrice</a:t>
            </a:r>
          </a:p>
          <a:p>
            <a:pPr lvl="1"/>
            <a:r>
              <a:rPr lang="hr-HR" smtClean="0"/>
              <a:t>Druga razina</a:t>
            </a:r>
          </a:p>
          <a:p>
            <a:pPr lvl="2"/>
            <a:r>
              <a:rPr lang="hr-HR" smtClean="0"/>
              <a:t>Treća razina</a:t>
            </a:r>
          </a:p>
          <a:p>
            <a:pPr lvl="3"/>
            <a:r>
              <a:rPr lang="hr-HR" smtClean="0"/>
              <a:t>Četvrta razina</a:t>
            </a:r>
          </a:p>
          <a:p>
            <a:pPr lvl="4"/>
            <a:r>
              <a:rPr lang="hr-HR" smtClean="0"/>
              <a:t>Peta razina</a:t>
            </a:r>
            <a:endParaRPr lang="hr-HR"/>
          </a:p>
        </p:txBody>
      </p:sp>
      <p:sp>
        <p:nvSpPr>
          <p:cNvPr id="4" name="Rezervirano mjesto sadržaja 3"/>
          <p:cNvSpPr>
            <a:spLocks noGrp="1"/>
          </p:cNvSpPr>
          <p:nvPr>
            <p:ph sz="half" idx="2"/>
          </p:nvPr>
        </p:nvSpPr>
        <p:spPr>
          <a:xfrm>
            <a:off x="6616700" y="1825624"/>
            <a:ext cx="5232400" cy="4676775"/>
          </a:xfrm>
        </p:spPr>
        <p:txBody>
          <a:bodyPr/>
          <a:lstStyle/>
          <a:p>
            <a:pPr lvl="0"/>
            <a:r>
              <a:rPr lang="hr-HR" smtClean="0"/>
              <a:t>Uredite stilove teksta matrice</a:t>
            </a:r>
          </a:p>
          <a:p>
            <a:pPr lvl="1"/>
            <a:r>
              <a:rPr lang="hr-HR" smtClean="0"/>
              <a:t>Druga razina</a:t>
            </a:r>
          </a:p>
          <a:p>
            <a:pPr lvl="2"/>
            <a:r>
              <a:rPr lang="hr-HR" smtClean="0"/>
              <a:t>Treća razina</a:t>
            </a:r>
          </a:p>
          <a:p>
            <a:pPr lvl="3"/>
            <a:r>
              <a:rPr lang="hr-HR" smtClean="0"/>
              <a:t>Četvrta razina</a:t>
            </a:r>
          </a:p>
          <a:p>
            <a:pPr lvl="4"/>
            <a:r>
              <a:rPr lang="hr-HR" smtClean="0"/>
              <a:t>Peta razina</a:t>
            </a:r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6341168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Usporedb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1257301" y="365125"/>
            <a:ext cx="10477499" cy="1325563"/>
          </a:xfrm>
        </p:spPr>
        <p:txBody>
          <a:bodyPr/>
          <a:lstStyle/>
          <a:p>
            <a:r>
              <a:rPr lang="hr-HR" smtClean="0"/>
              <a:t>Uredite stil naslova matrice</a:t>
            </a:r>
            <a:endParaRPr lang="hr-HR"/>
          </a:p>
        </p:txBody>
      </p:sp>
      <p:sp>
        <p:nvSpPr>
          <p:cNvPr id="3" name="Rezervirano mjesto teksta 2"/>
          <p:cNvSpPr>
            <a:spLocks noGrp="1"/>
          </p:cNvSpPr>
          <p:nvPr>
            <p:ph type="body" idx="1"/>
          </p:nvPr>
        </p:nvSpPr>
        <p:spPr>
          <a:xfrm>
            <a:off x="1257300" y="1681163"/>
            <a:ext cx="511782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r-HR" smtClean="0"/>
              <a:t>Uredite stilove teksta matrice</a:t>
            </a:r>
          </a:p>
        </p:txBody>
      </p:sp>
      <p:sp>
        <p:nvSpPr>
          <p:cNvPr id="4" name="Rezervirano mjesto sadržaja 3"/>
          <p:cNvSpPr>
            <a:spLocks noGrp="1"/>
          </p:cNvSpPr>
          <p:nvPr>
            <p:ph sz="half" idx="2"/>
          </p:nvPr>
        </p:nvSpPr>
        <p:spPr>
          <a:xfrm>
            <a:off x="1257300" y="2505074"/>
            <a:ext cx="5117828" cy="3921125"/>
          </a:xfrm>
        </p:spPr>
        <p:txBody>
          <a:bodyPr/>
          <a:lstStyle/>
          <a:p>
            <a:pPr lvl="0"/>
            <a:r>
              <a:rPr lang="hr-HR" smtClean="0"/>
              <a:t>Uredite stilove teksta matrice</a:t>
            </a:r>
          </a:p>
          <a:p>
            <a:pPr lvl="1"/>
            <a:r>
              <a:rPr lang="hr-HR" smtClean="0"/>
              <a:t>Druga razina</a:t>
            </a:r>
          </a:p>
          <a:p>
            <a:pPr lvl="2"/>
            <a:r>
              <a:rPr lang="hr-HR" smtClean="0"/>
              <a:t>Treća razina</a:t>
            </a:r>
          </a:p>
          <a:p>
            <a:pPr lvl="3"/>
            <a:r>
              <a:rPr lang="hr-HR" smtClean="0"/>
              <a:t>Četvrta razina</a:t>
            </a:r>
          </a:p>
          <a:p>
            <a:pPr lvl="4"/>
            <a:r>
              <a:rPr lang="hr-HR" smtClean="0"/>
              <a:t>Peta razina</a:t>
            </a:r>
            <a:endParaRPr lang="hr-HR"/>
          </a:p>
        </p:txBody>
      </p:sp>
      <p:sp>
        <p:nvSpPr>
          <p:cNvPr id="5" name="Rezervirano mjesto teksta 4"/>
          <p:cNvSpPr>
            <a:spLocks noGrp="1"/>
          </p:cNvSpPr>
          <p:nvPr>
            <p:ph type="body" sz="quarter" idx="3"/>
          </p:nvPr>
        </p:nvSpPr>
        <p:spPr>
          <a:xfrm>
            <a:off x="6591768" y="1681163"/>
            <a:ext cx="514303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r-HR" smtClean="0"/>
              <a:t>Uredite stilove teksta matrice</a:t>
            </a:r>
          </a:p>
        </p:txBody>
      </p:sp>
      <p:sp>
        <p:nvSpPr>
          <p:cNvPr id="6" name="Rezervirano mjesto sadržaja 5"/>
          <p:cNvSpPr>
            <a:spLocks noGrp="1"/>
          </p:cNvSpPr>
          <p:nvPr>
            <p:ph sz="quarter" idx="4"/>
          </p:nvPr>
        </p:nvSpPr>
        <p:spPr>
          <a:xfrm>
            <a:off x="6591768" y="2505074"/>
            <a:ext cx="5143032" cy="3921125"/>
          </a:xfrm>
        </p:spPr>
        <p:txBody>
          <a:bodyPr/>
          <a:lstStyle/>
          <a:p>
            <a:pPr lvl="0"/>
            <a:r>
              <a:rPr lang="hr-HR" smtClean="0"/>
              <a:t>Uredite stilove teksta matrice</a:t>
            </a:r>
          </a:p>
          <a:p>
            <a:pPr lvl="1"/>
            <a:r>
              <a:rPr lang="hr-HR" smtClean="0"/>
              <a:t>Druga razina</a:t>
            </a:r>
          </a:p>
          <a:p>
            <a:pPr lvl="2"/>
            <a:r>
              <a:rPr lang="hr-HR" smtClean="0"/>
              <a:t>Treća razina</a:t>
            </a:r>
          </a:p>
          <a:p>
            <a:pPr lvl="3"/>
            <a:r>
              <a:rPr lang="hr-HR" smtClean="0"/>
              <a:t>Četvrta razina</a:t>
            </a:r>
          </a:p>
          <a:p>
            <a:pPr lvl="4"/>
            <a:r>
              <a:rPr lang="hr-HR" smtClean="0"/>
              <a:t>Peta razina</a:t>
            </a:r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0770199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lika 6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zervirano mjesto naslova 1"/>
          <p:cNvSpPr>
            <a:spLocks noGrp="1"/>
          </p:cNvSpPr>
          <p:nvPr>
            <p:ph type="title"/>
          </p:nvPr>
        </p:nvSpPr>
        <p:spPr>
          <a:xfrm>
            <a:off x="1282700" y="365125"/>
            <a:ext cx="10566400" cy="12350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r-HR" dirty="0" smtClean="0"/>
              <a:t>Uredite stil naslova matrice</a:t>
            </a:r>
            <a:endParaRPr lang="hr-HR" dirty="0"/>
          </a:p>
        </p:txBody>
      </p:sp>
      <p:sp>
        <p:nvSpPr>
          <p:cNvPr id="3" name="Rezervirano mjesto teksta 2"/>
          <p:cNvSpPr>
            <a:spLocks noGrp="1"/>
          </p:cNvSpPr>
          <p:nvPr>
            <p:ph type="body" idx="1"/>
          </p:nvPr>
        </p:nvSpPr>
        <p:spPr>
          <a:xfrm>
            <a:off x="1282700" y="1765300"/>
            <a:ext cx="10566400" cy="47244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r-HR" dirty="0" smtClean="0"/>
              <a:t>Uredite stilove teksta matrice</a:t>
            </a:r>
          </a:p>
          <a:p>
            <a:pPr lvl="1"/>
            <a:r>
              <a:rPr lang="hr-HR" dirty="0" smtClean="0"/>
              <a:t>Druga razina</a:t>
            </a:r>
          </a:p>
          <a:p>
            <a:pPr lvl="2"/>
            <a:r>
              <a:rPr lang="hr-HR" dirty="0" smtClean="0"/>
              <a:t>Treća razina</a:t>
            </a:r>
          </a:p>
          <a:p>
            <a:pPr lvl="3"/>
            <a:r>
              <a:rPr lang="hr-HR" dirty="0" smtClean="0"/>
              <a:t>Četvrta razina</a:t>
            </a:r>
          </a:p>
          <a:p>
            <a:pPr lvl="4"/>
            <a:r>
              <a:rPr lang="hr-HR" dirty="0" smtClean="0"/>
              <a:t>Peta razina</a:t>
            </a:r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41883951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AAC81E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r-Latn-R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w3resource.com/mysql-exercises/" TargetMode="Externa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r-HR" dirty="0" smtClean="0"/>
              <a:t>RELACIJSKE BAZE PODATAKA</a:t>
            </a:r>
            <a:endParaRPr lang="hr-HR" dirty="0"/>
          </a:p>
        </p:txBody>
      </p:sp>
      <p:sp>
        <p:nvSpPr>
          <p:cNvPr id="3" name="Podnaslov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hr-HR" dirty="0" smtClean="0">
                <a:solidFill>
                  <a:schemeClr val="tx1"/>
                </a:solidFill>
              </a:rPr>
              <a:t>SQL - stvaranje, brisanje, unos, izmjena</a:t>
            </a:r>
            <a:endParaRPr lang="hr-H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0651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4" name="Rezervirano mjesto sadržaja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2192001" cy="6858001"/>
          </a:xfrm>
        </p:spPr>
      </p:pic>
    </p:spTree>
    <p:extLst>
      <p:ext uri="{BB962C8B-B14F-4D97-AF65-F5344CB8AC3E}">
        <p14:creationId xmlns:p14="http://schemas.microsoft.com/office/powerpoint/2010/main" val="525903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Tipovi podataka u </a:t>
            </a:r>
            <a:r>
              <a:rPr lang="hr-HR" dirty="0" err="1" smtClean="0"/>
              <a:t>MySQL</a:t>
            </a:r>
            <a:r>
              <a:rPr lang="hr-HR" dirty="0" smtClean="0"/>
              <a:t>-u - brojevni</a:t>
            </a:r>
            <a:endParaRPr lang="hr-HR" dirty="0"/>
          </a:p>
        </p:txBody>
      </p:sp>
      <p:sp>
        <p:nvSpPr>
          <p:cNvPr id="3" name="Rezervirano mjesto sadržaja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b="1" dirty="0"/>
              <a:t>INT </a:t>
            </a:r>
            <a:r>
              <a:rPr lang="en-US" dirty="0"/>
              <a:t>- </a:t>
            </a:r>
            <a:r>
              <a:rPr lang="hr-HR" dirty="0" smtClean="0"/>
              <a:t>može biti </a:t>
            </a:r>
            <a:r>
              <a:rPr lang="en-US" dirty="0" smtClean="0"/>
              <a:t>signed </a:t>
            </a:r>
            <a:r>
              <a:rPr lang="hr-HR" dirty="0" smtClean="0"/>
              <a:t>ili </a:t>
            </a:r>
            <a:r>
              <a:rPr lang="en-US" dirty="0" smtClean="0"/>
              <a:t>unsigned.</a:t>
            </a:r>
            <a:endParaRPr lang="hr-HR" dirty="0" smtClean="0"/>
          </a:p>
          <a:p>
            <a:pPr marL="457200" lvl="1" indent="0">
              <a:buNone/>
            </a:pPr>
            <a:r>
              <a:rPr lang="en-US" dirty="0" smtClean="0"/>
              <a:t>-</a:t>
            </a:r>
            <a:r>
              <a:rPr lang="en-US" dirty="0"/>
              <a:t>2147483648 </a:t>
            </a:r>
            <a:r>
              <a:rPr lang="hr-HR" dirty="0" smtClean="0"/>
              <a:t>do </a:t>
            </a:r>
            <a:r>
              <a:rPr lang="en-US" dirty="0" smtClean="0"/>
              <a:t>2147483647</a:t>
            </a:r>
            <a:endParaRPr lang="hr-HR" dirty="0" smtClean="0"/>
          </a:p>
          <a:p>
            <a:pPr marL="457200" lvl="1" indent="0">
              <a:buNone/>
            </a:pPr>
            <a:r>
              <a:rPr lang="en-US" dirty="0" smtClean="0"/>
              <a:t>0 </a:t>
            </a:r>
            <a:r>
              <a:rPr lang="hr-HR" dirty="0" smtClean="0"/>
              <a:t>do </a:t>
            </a:r>
            <a:r>
              <a:rPr lang="en-US" dirty="0" smtClean="0"/>
              <a:t>4294967295</a:t>
            </a:r>
            <a:endParaRPr lang="en-US" dirty="0"/>
          </a:p>
          <a:p>
            <a:r>
              <a:rPr lang="en-US" b="1" dirty="0" smtClean="0"/>
              <a:t>TINYINT </a:t>
            </a:r>
            <a:endParaRPr lang="hr-HR" b="1" dirty="0" smtClean="0"/>
          </a:p>
          <a:p>
            <a:pPr marL="457200" lvl="1" indent="0">
              <a:buNone/>
            </a:pPr>
            <a:r>
              <a:rPr lang="en-US" dirty="0" smtClean="0"/>
              <a:t>-128 </a:t>
            </a:r>
            <a:r>
              <a:rPr lang="hr-HR" dirty="0" smtClean="0"/>
              <a:t>do</a:t>
            </a:r>
            <a:r>
              <a:rPr lang="en-US" dirty="0" smtClean="0"/>
              <a:t> 127</a:t>
            </a:r>
            <a:endParaRPr lang="hr-HR" dirty="0"/>
          </a:p>
          <a:p>
            <a:pPr marL="457200" lvl="1" indent="0">
              <a:buNone/>
            </a:pPr>
            <a:r>
              <a:rPr lang="hr-HR" dirty="0" smtClean="0"/>
              <a:t>0</a:t>
            </a:r>
            <a:r>
              <a:rPr lang="en-US" dirty="0" smtClean="0"/>
              <a:t> </a:t>
            </a:r>
            <a:r>
              <a:rPr lang="hr-HR" dirty="0" smtClean="0"/>
              <a:t>do</a:t>
            </a:r>
            <a:r>
              <a:rPr lang="en-US" dirty="0" smtClean="0"/>
              <a:t> 255</a:t>
            </a:r>
            <a:endParaRPr lang="en-US" dirty="0"/>
          </a:p>
          <a:p>
            <a:r>
              <a:rPr lang="en-US" b="1" dirty="0" smtClean="0"/>
              <a:t>SMALLINT</a:t>
            </a:r>
            <a:endParaRPr lang="hr-HR" b="1" dirty="0"/>
          </a:p>
          <a:p>
            <a:pPr marL="457200" lvl="1" indent="0">
              <a:buNone/>
            </a:pPr>
            <a:r>
              <a:rPr lang="en-US" dirty="0" smtClean="0"/>
              <a:t>32768 </a:t>
            </a:r>
            <a:r>
              <a:rPr lang="hr-HR" dirty="0" smtClean="0"/>
              <a:t>do </a:t>
            </a:r>
            <a:r>
              <a:rPr lang="en-US" dirty="0" smtClean="0"/>
              <a:t>32767</a:t>
            </a:r>
            <a:endParaRPr lang="hr-HR" dirty="0" smtClean="0"/>
          </a:p>
          <a:p>
            <a:pPr marL="457200" lvl="1" indent="0">
              <a:buNone/>
            </a:pPr>
            <a:r>
              <a:rPr lang="hr-HR" dirty="0" smtClean="0"/>
              <a:t>0</a:t>
            </a:r>
            <a:r>
              <a:rPr lang="en-US" dirty="0" smtClean="0"/>
              <a:t> </a:t>
            </a:r>
            <a:r>
              <a:rPr lang="hr-HR" dirty="0" smtClean="0"/>
              <a:t>do</a:t>
            </a:r>
            <a:r>
              <a:rPr lang="en-US" dirty="0" smtClean="0"/>
              <a:t> 65535</a:t>
            </a:r>
          </a:p>
          <a:p>
            <a:r>
              <a:rPr lang="en-US" b="1" dirty="0" smtClean="0"/>
              <a:t>MEDIUMINT</a:t>
            </a:r>
            <a:endParaRPr lang="hr-HR" b="1" dirty="0"/>
          </a:p>
          <a:p>
            <a:pPr marL="457200" lvl="1" indent="0">
              <a:buNone/>
            </a:pPr>
            <a:r>
              <a:rPr lang="en-US" dirty="0" smtClean="0"/>
              <a:t>-8388608 </a:t>
            </a:r>
            <a:r>
              <a:rPr lang="hr-HR" dirty="0" smtClean="0"/>
              <a:t>do </a:t>
            </a:r>
            <a:r>
              <a:rPr lang="en-US" dirty="0" smtClean="0"/>
              <a:t>8388607</a:t>
            </a:r>
            <a:endParaRPr lang="hr-HR" dirty="0" smtClean="0"/>
          </a:p>
          <a:p>
            <a:pPr marL="457200" lvl="1" indent="0">
              <a:buNone/>
            </a:pPr>
            <a:r>
              <a:rPr lang="en-US" dirty="0" smtClean="0"/>
              <a:t>0 </a:t>
            </a:r>
            <a:r>
              <a:rPr lang="hr-HR" dirty="0" smtClean="0"/>
              <a:t>do </a:t>
            </a:r>
            <a:r>
              <a:rPr lang="en-US" dirty="0" smtClean="0"/>
              <a:t>16777215</a:t>
            </a:r>
          </a:p>
          <a:p>
            <a:r>
              <a:rPr lang="en-US" b="1" dirty="0" smtClean="0"/>
              <a:t>BIGINT</a:t>
            </a:r>
            <a:endParaRPr lang="hr-HR" b="1" dirty="0"/>
          </a:p>
          <a:p>
            <a:pPr marL="457200" lvl="1" indent="0">
              <a:buNone/>
            </a:pPr>
            <a:r>
              <a:rPr lang="en-US" dirty="0" smtClean="0"/>
              <a:t>-9223372036854775808 </a:t>
            </a:r>
            <a:r>
              <a:rPr lang="hr-HR" dirty="0" smtClean="0"/>
              <a:t>do </a:t>
            </a:r>
            <a:r>
              <a:rPr lang="en-US" dirty="0" smtClean="0"/>
              <a:t>9223372036854775807</a:t>
            </a:r>
            <a:endParaRPr lang="hr-HR" dirty="0" smtClean="0"/>
          </a:p>
          <a:p>
            <a:pPr marL="457200" lvl="1" indent="0">
              <a:buNone/>
            </a:pPr>
            <a:r>
              <a:rPr lang="en-US" dirty="0" smtClean="0"/>
              <a:t>0 </a:t>
            </a:r>
            <a:r>
              <a:rPr lang="hr-HR" dirty="0" smtClean="0"/>
              <a:t>do </a:t>
            </a:r>
            <a:r>
              <a:rPr lang="en-US" dirty="0" smtClean="0"/>
              <a:t>18446744073709551615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9776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Tipovi podataka u </a:t>
            </a:r>
            <a:r>
              <a:rPr lang="hr-HR" dirty="0" err="1" smtClean="0"/>
              <a:t>MySQL</a:t>
            </a:r>
            <a:r>
              <a:rPr lang="hr-HR" dirty="0" smtClean="0"/>
              <a:t>-u - brojevni</a:t>
            </a:r>
            <a:endParaRPr lang="hr-HR" dirty="0"/>
          </a:p>
        </p:txBody>
      </p:sp>
      <p:sp>
        <p:nvSpPr>
          <p:cNvPr id="3" name="Rezervirano mjesto sadržaja 2"/>
          <p:cNvSpPr>
            <a:spLocks noGrp="1"/>
          </p:cNvSpPr>
          <p:nvPr>
            <p:ph idx="1"/>
          </p:nvPr>
        </p:nvSpPr>
        <p:spPr>
          <a:xfrm>
            <a:off x="1282700" y="1765300"/>
            <a:ext cx="10566400" cy="4262013"/>
          </a:xfrm>
        </p:spPr>
        <p:txBody>
          <a:bodyPr>
            <a:normAutofit/>
          </a:bodyPr>
          <a:lstStyle/>
          <a:p>
            <a:r>
              <a:rPr lang="en-US" b="1" dirty="0"/>
              <a:t>FLOAT(M,D) </a:t>
            </a:r>
            <a:r>
              <a:rPr lang="en-US" dirty="0"/>
              <a:t>- </a:t>
            </a:r>
            <a:r>
              <a:rPr lang="hr-HR" dirty="0" smtClean="0"/>
              <a:t>broj s decimalnom točkom. Definiramo broj znamenki ispred (M) i iza (D) decimalne točke. Ako ne definiramo stavit će se standard 10,2. Decimalna preciznost kod FLOAT-a može biti do 24 znamenke.</a:t>
            </a:r>
            <a:endParaRPr lang="en-US" dirty="0"/>
          </a:p>
          <a:p>
            <a:r>
              <a:rPr lang="en-US" b="1" dirty="0"/>
              <a:t>DOUBLE(M,D) </a:t>
            </a:r>
            <a:r>
              <a:rPr lang="en-US" dirty="0"/>
              <a:t>- </a:t>
            </a:r>
            <a:r>
              <a:rPr lang="hr-HR" dirty="0"/>
              <a:t>broj s </a:t>
            </a:r>
            <a:r>
              <a:rPr lang="hr-HR" dirty="0" smtClean="0"/>
              <a:t>dvostrukom preciznošću decimala. Definiramo </a:t>
            </a:r>
            <a:r>
              <a:rPr lang="hr-HR" dirty="0"/>
              <a:t>broj znamenki ispred (M) i iza (D) decimalne točke. </a:t>
            </a:r>
            <a:r>
              <a:rPr lang="hr-HR" dirty="0" smtClean="0"/>
              <a:t>Ako ne definiramo stavit će se standard 16,4. Decimalna </a:t>
            </a:r>
            <a:r>
              <a:rPr lang="hr-HR" dirty="0"/>
              <a:t>preciznost kod </a:t>
            </a:r>
            <a:r>
              <a:rPr lang="hr-HR" dirty="0" smtClean="0"/>
              <a:t>DOUBLE-a može </a:t>
            </a:r>
            <a:r>
              <a:rPr lang="hr-HR" dirty="0"/>
              <a:t>biti do </a:t>
            </a:r>
            <a:r>
              <a:rPr lang="hr-HR" dirty="0" smtClean="0"/>
              <a:t>53 znamenke. Sinonim za DOUBLE je REAL.</a:t>
            </a:r>
            <a:endParaRPr lang="en-US" dirty="0"/>
          </a:p>
          <a:p>
            <a:r>
              <a:rPr lang="en-US" b="1" dirty="0" smtClean="0"/>
              <a:t>DECIMAL(M,D</a:t>
            </a:r>
            <a:r>
              <a:rPr lang="en-US" b="1" dirty="0"/>
              <a:t>) </a:t>
            </a:r>
            <a:r>
              <a:rPr lang="en-US" dirty="0"/>
              <a:t>- </a:t>
            </a:r>
            <a:r>
              <a:rPr lang="hr-HR" dirty="0" smtClean="0"/>
              <a:t>Mora se definirati M i D. Svaka znamenka odgovara jednom </a:t>
            </a:r>
            <a:r>
              <a:rPr lang="hr-HR" dirty="0" err="1" smtClean="0"/>
              <a:t>byte</a:t>
            </a:r>
            <a:r>
              <a:rPr lang="hr-HR" dirty="0" smtClean="0"/>
              <a:t>-u. Sinonim za DECIMAL je NUMERIC.</a:t>
            </a:r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40826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hr-HR" dirty="0"/>
              <a:t>Tipovi podataka u </a:t>
            </a:r>
            <a:r>
              <a:rPr lang="hr-HR" dirty="0" err="1" smtClean="0"/>
              <a:t>MySQL</a:t>
            </a:r>
            <a:r>
              <a:rPr lang="hr-HR" dirty="0" smtClean="0"/>
              <a:t>-u – datum i vrijeme</a:t>
            </a:r>
            <a:endParaRPr lang="hr-HR" dirty="0"/>
          </a:p>
        </p:txBody>
      </p:sp>
      <p:sp>
        <p:nvSpPr>
          <p:cNvPr id="3" name="Rezervirano mjesto sadržaja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DATE </a:t>
            </a:r>
            <a:r>
              <a:rPr lang="en-US" dirty="0"/>
              <a:t>- </a:t>
            </a:r>
            <a:r>
              <a:rPr lang="hr-HR" dirty="0" smtClean="0"/>
              <a:t>Datum u</a:t>
            </a:r>
            <a:r>
              <a:rPr lang="en-US" dirty="0" smtClean="0"/>
              <a:t> </a:t>
            </a:r>
            <a:r>
              <a:rPr lang="en-US" dirty="0"/>
              <a:t>YYYY-MM-DD </a:t>
            </a:r>
            <a:r>
              <a:rPr lang="en-US" dirty="0" smtClean="0"/>
              <a:t>format</a:t>
            </a:r>
            <a:r>
              <a:rPr lang="hr-HR" dirty="0" smtClean="0"/>
              <a:t>u</a:t>
            </a:r>
            <a:r>
              <a:rPr lang="en-US" dirty="0" smtClean="0"/>
              <a:t>, </a:t>
            </a:r>
            <a:r>
              <a:rPr lang="hr-HR" dirty="0" smtClean="0"/>
              <a:t>između</a:t>
            </a:r>
            <a:r>
              <a:rPr lang="en-US" dirty="0" smtClean="0"/>
              <a:t> </a:t>
            </a:r>
            <a:r>
              <a:rPr lang="en-US" dirty="0"/>
              <a:t>1000-01-01 </a:t>
            </a:r>
            <a:r>
              <a:rPr lang="hr-HR" dirty="0" smtClean="0"/>
              <a:t>i</a:t>
            </a:r>
            <a:r>
              <a:rPr lang="en-US" dirty="0" smtClean="0"/>
              <a:t> </a:t>
            </a:r>
            <a:r>
              <a:rPr lang="en-US" dirty="0"/>
              <a:t>9999-12-31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b="1" dirty="0"/>
              <a:t>DATETIME </a:t>
            </a:r>
            <a:r>
              <a:rPr lang="en-US" dirty="0"/>
              <a:t>- </a:t>
            </a:r>
            <a:r>
              <a:rPr lang="hr-HR" dirty="0" smtClean="0"/>
              <a:t>Kombinacija datuma i vremena u</a:t>
            </a:r>
            <a:r>
              <a:rPr lang="en-US" dirty="0" smtClean="0"/>
              <a:t> </a:t>
            </a:r>
            <a:r>
              <a:rPr lang="en-US" dirty="0"/>
              <a:t>YYYY-MM-DD HH:MM:SS </a:t>
            </a:r>
            <a:r>
              <a:rPr lang="en-US" dirty="0" smtClean="0"/>
              <a:t>format</a:t>
            </a:r>
            <a:r>
              <a:rPr lang="hr-HR" dirty="0" smtClean="0"/>
              <a:t>u</a:t>
            </a:r>
            <a:r>
              <a:rPr lang="en-US" dirty="0" smtClean="0"/>
              <a:t>, </a:t>
            </a:r>
            <a:r>
              <a:rPr lang="hr-HR" dirty="0" smtClean="0"/>
              <a:t>između </a:t>
            </a:r>
            <a:r>
              <a:rPr lang="en-US" dirty="0" smtClean="0"/>
              <a:t>1000-01-01 </a:t>
            </a:r>
            <a:r>
              <a:rPr lang="en-US" dirty="0"/>
              <a:t>00:00:00 </a:t>
            </a:r>
            <a:r>
              <a:rPr lang="hr-HR" dirty="0" smtClean="0"/>
              <a:t>i</a:t>
            </a:r>
            <a:r>
              <a:rPr lang="en-US" dirty="0" smtClean="0"/>
              <a:t> </a:t>
            </a:r>
            <a:r>
              <a:rPr lang="en-US" dirty="0"/>
              <a:t>9999-12-31 23:59:59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b="1" dirty="0"/>
              <a:t>TIMESTAMP </a:t>
            </a:r>
            <a:r>
              <a:rPr lang="en-US" dirty="0"/>
              <a:t>- </a:t>
            </a:r>
            <a:r>
              <a:rPr lang="hr-HR" dirty="0" smtClean="0"/>
              <a:t>Vremenska oznaka između ponoći</a:t>
            </a:r>
            <a:r>
              <a:rPr lang="en-US" dirty="0" smtClean="0"/>
              <a:t> </a:t>
            </a:r>
            <a:r>
              <a:rPr lang="en-US" dirty="0"/>
              <a:t>January 1, 1970 </a:t>
            </a:r>
            <a:r>
              <a:rPr lang="hr-HR" dirty="0" smtClean="0"/>
              <a:t>i</a:t>
            </a:r>
            <a:r>
              <a:rPr lang="en-US" dirty="0" smtClean="0"/>
              <a:t> </a:t>
            </a:r>
            <a:r>
              <a:rPr lang="hr-HR" dirty="0" smtClean="0"/>
              <a:t>nekog vremena u 20137 u obliku </a:t>
            </a:r>
            <a:r>
              <a:rPr lang="en-US" dirty="0" smtClean="0"/>
              <a:t>YYYYMMDDHHMMSS.</a:t>
            </a:r>
            <a:endParaRPr lang="en-US" dirty="0"/>
          </a:p>
          <a:p>
            <a:r>
              <a:rPr lang="en-US" b="1" dirty="0"/>
              <a:t>TIME </a:t>
            </a:r>
            <a:r>
              <a:rPr lang="en-US" dirty="0"/>
              <a:t>- </a:t>
            </a:r>
            <a:r>
              <a:rPr lang="hr-HR" dirty="0" smtClean="0"/>
              <a:t>Sprema vrijeme u </a:t>
            </a:r>
            <a:r>
              <a:rPr lang="en-US" dirty="0" smtClean="0"/>
              <a:t>HH:MM:SS format</a:t>
            </a:r>
            <a:r>
              <a:rPr lang="hr-HR" dirty="0" smtClean="0"/>
              <a:t>u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8394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Tipovi podataka u </a:t>
            </a:r>
            <a:r>
              <a:rPr lang="hr-HR" dirty="0" err="1"/>
              <a:t>MySQL</a:t>
            </a:r>
            <a:r>
              <a:rPr lang="hr-HR" dirty="0"/>
              <a:t>-u – </a:t>
            </a:r>
            <a:r>
              <a:rPr lang="hr-HR" dirty="0" err="1" smtClean="0"/>
              <a:t>stringovi</a:t>
            </a:r>
            <a:endParaRPr lang="hr-HR" dirty="0"/>
          </a:p>
        </p:txBody>
      </p:sp>
      <p:sp>
        <p:nvSpPr>
          <p:cNvPr id="3" name="Rezervirano mjesto sadržaja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CHAR(M)</a:t>
            </a:r>
            <a:r>
              <a:rPr lang="en-US" dirty="0"/>
              <a:t> - </a:t>
            </a:r>
            <a:r>
              <a:rPr lang="hr-HR" dirty="0" err="1" smtClean="0"/>
              <a:t>String</a:t>
            </a:r>
            <a:r>
              <a:rPr lang="hr-HR" dirty="0" smtClean="0"/>
              <a:t> fiksne duljine između</a:t>
            </a:r>
            <a:r>
              <a:rPr lang="en-US" dirty="0" smtClean="0"/>
              <a:t> </a:t>
            </a:r>
            <a:r>
              <a:rPr lang="en-US" dirty="0"/>
              <a:t>1 </a:t>
            </a:r>
            <a:r>
              <a:rPr lang="hr-HR" dirty="0" smtClean="0"/>
              <a:t>i</a:t>
            </a:r>
            <a:r>
              <a:rPr lang="en-US" dirty="0" smtClean="0"/>
              <a:t> </a:t>
            </a:r>
            <a:r>
              <a:rPr lang="en-US" dirty="0"/>
              <a:t>255 </a:t>
            </a:r>
            <a:r>
              <a:rPr lang="hr-HR" dirty="0" smtClean="0"/>
              <a:t>znakova</a:t>
            </a:r>
            <a:r>
              <a:rPr lang="en-US" dirty="0" smtClean="0"/>
              <a:t> (</a:t>
            </a:r>
            <a:r>
              <a:rPr lang="hr-HR" dirty="0" smtClean="0"/>
              <a:t>npr.</a:t>
            </a:r>
            <a:r>
              <a:rPr lang="en-US" dirty="0" smtClean="0"/>
              <a:t> </a:t>
            </a:r>
            <a:r>
              <a:rPr lang="en-US" dirty="0"/>
              <a:t>CHAR(5</a:t>
            </a:r>
            <a:r>
              <a:rPr lang="en-US" dirty="0" smtClean="0"/>
              <a:t>))</a:t>
            </a:r>
            <a:r>
              <a:rPr lang="hr-HR" dirty="0" smtClean="0"/>
              <a:t>.</a:t>
            </a:r>
            <a:endParaRPr lang="en-US" dirty="0"/>
          </a:p>
          <a:p>
            <a:r>
              <a:rPr lang="en-US" b="1" dirty="0"/>
              <a:t>VARCHAR(M) </a:t>
            </a:r>
            <a:r>
              <a:rPr lang="en-US" dirty="0"/>
              <a:t>- </a:t>
            </a:r>
            <a:r>
              <a:rPr lang="hr-HR" dirty="0" err="1" smtClean="0"/>
              <a:t>String</a:t>
            </a:r>
            <a:r>
              <a:rPr lang="hr-HR" dirty="0" smtClean="0"/>
              <a:t> promjenjive duljine između </a:t>
            </a:r>
            <a:r>
              <a:rPr lang="en-US" dirty="0" smtClean="0"/>
              <a:t>1 </a:t>
            </a:r>
            <a:r>
              <a:rPr lang="hr-HR" dirty="0" smtClean="0"/>
              <a:t>i</a:t>
            </a:r>
            <a:r>
              <a:rPr lang="en-US" dirty="0" smtClean="0"/>
              <a:t> </a:t>
            </a:r>
            <a:r>
              <a:rPr lang="en-US" dirty="0"/>
              <a:t>255 </a:t>
            </a:r>
            <a:r>
              <a:rPr lang="hr-HR" dirty="0" smtClean="0"/>
              <a:t>znakova (npr. </a:t>
            </a:r>
            <a:r>
              <a:rPr lang="en-US" dirty="0" smtClean="0"/>
              <a:t>VARCHAR(25)</a:t>
            </a:r>
            <a:r>
              <a:rPr lang="hr-HR" dirty="0" smtClean="0"/>
              <a:t>)</a:t>
            </a:r>
            <a:r>
              <a:rPr lang="en-US" dirty="0" smtClean="0"/>
              <a:t>. </a:t>
            </a:r>
            <a:r>
              <a:rPr lang="hr-HR" dirty="0" smtClean="0"/>
              <a:t>Mora se definirati veličina.</a:t>
            </a:r>
            <a:endParaRPr lang="en-US" dirty="0"/>
          </a:p>
          <a:p>
            <a:r>
              <a:rPr lang="en-US" b="1" dirty="0"/>
              <a:t>BLOB </a:t>
            </a:r>
            <a:r>
              <a:rPr lang="hr-HR" b="1" dirty="0" smtClean="0"/>
              <a:t>ili </a:t>
            </a:r>
            <a:r>
              <a:rPr lang="en-US" b="1" dirty="0" smtClean="0"/>
              <a:t>TEXT</a:t>
            </a:r>
            <a:r>
              <a:rPr lang="en-US" b="1" dirty="0"/>
              <a:t> </a:t>
            </a:r>
            <a:r>
              <a:rPr lang="en-US" dirty="0"/>
              <a:t>- </a:t>
            </a:r>
            <a:r>
              <a:rPr lang="hr-HR" dirty="0" smtClean="0"/>
              <a:t>Polje s maks. veličinom od </a:t>
            </a:r>
            <a:r>
              <a:rPr lang="en-US" dirty="0" smtClean="0"/>
              <a:t>65535 </a:t>
            </a:r>
            <a:r>
              <a:rPr lang="hr-HR" dirty="0" smtClean="0"/>
              <a:t>znakova</a:t>
            </a:r>
            <a:r>
              <a:rPr lang="en-US" dirty="0" smtClean="0"/>
              <a:t>. BLOB</a:t>
            </a:r>
            <a:r>
              <a:rPr lang="hr-HR" dirty="0" smtClean="0"/>
              <a:t>-ovi su </a:t>
            </a:r>
            <a:r>
              <a:rPr lang="en-US" dirty="0" smtClean="0"/>
              <a:t>"Binary </a:t>
            </a:r>
            <a:r>
              <a:rPr lang="en-US" dirty="0"/>
              <a:t>Large Objects" </a:t>
            </a:r>
            <a:r>
              <a:rPr lang="hr-HR" dirty="0" smtClean="0"/>
              <a:t>i koriste se za spremanje velikih količina binarnih podataka poput slika i ostalih vrsta datoteka.</a:t>
            </a:r>
          </a:p>
        </p:txBody>
      </p:sp>
    </p:spTree>
    <p:extLst>
      <p:ext uri="{BB962C8B-B14F-4D97-AF65-F5344CB8AC3E}">
        <p14:creationId xmlns:p14="http://schemas.microsoft.com/office/powerpoint/2010/main" val="4080328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Tipovi podataka u </a:t>
            </a:r>
            <a:r>
              <a:rPr lang="hr-HR" dirty="0" err="1"/>
              <a:t>MySQL</a:t>
            </a:r>
            <a:r>
              <a:rPr lang="hr-HR" dirty="0"/>
              <a:t>-u – </a:t>
            </a:r>
            <a:r>
              <a:rPr lang="hr-HR" dirty="0" smtClean="0"/>
              <a:t>ENUM</a:t>
            </a:r>
            <a:endParaRPr lang="hr-HR" dirty="0"/>
          </a:p>
        </p:txBody>
      </p:sp>
      <p:sp>
        <p:nvSpPr>
          <p:cNvPr id="3" name="Rezervirano mjesto sadržaja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ENUM</a:t>
            </a:r>
            <a:r>
              <a:rPr lang="en-US" b="1" dirty="0"/>
              <a:t> </a:t>
            </a:r>
            <a:r>
              <a:rPr lang="en-US" dirty="0"/>
              <a:t>- </a:t>
            </a:r>
            <a:r>
              <a:rPr lang="hr-HR" dirty="0" smtClean="0"/>
              <a:t>enumeracija – ljepši naziv za popis. Popis vrijednosti iz kojeg se mora odabrati jedna vrijednost ili NULL</a:t>
            </a:r>
            <a:r>
              <a:rPr lang="en-US" dirty="0" smtClean="0"/>
              <a:t>. </a:t>
            </a:r>
            <a:r>
              <a:rPr lang="hr-HR" dirty="0" smtClean="0"/>
              <a:t>Npr. ako želite da polje poprimi jednu od vrijednosti</a:t>
            </a:r>
            <a:r>
              <a:rPr lang="en-US" dirty="0" smtClean="0"/>
              <a:t> </a:t>
            </a:r>
            <a:r>
              <a:rPr lang="en-US" dirty="0"/>
              <a:t>"</a:t>
            </a:r>
            <a:r>
              <a:rPr lang="en-US" dirty="0" smtClean="0"/>
              <a:t>A„</a:t>
            </a:r>
            <a:r>
              <a:rPr lang="hr-HR" dirty="0" smtClean="0"/>
              <a:t>, </a:t>
            </a:r>
            <a:r>
              <a:rPr lang="en-US" dirty="0" smtClean="0"/>
              <a:t>"</a:t>
            </a:r>
            <a:r>
              <a:rPr lang="en-US" dirty="0"/>
              <a:t>B" </a:t>
            </a:r>
            <a:r>
              <a:rPr lang="hr-HR" dirty="0" smtClean="0"/>
              <a:t>ili</a:t>
            </a:r>
            <a:r>
              <a:rPr lang="en-US" dirty="0" smtClean="0"/>
              <a:t> </a:t>
            </a:r>
            <a:r>
              <a:rPr lang="en-US" dirty="0"/>
              <a:t>"C", </a:t>
            </a:r>
            <a:r>
              <a:rPr lang="hr-HR" dirty="0" smtClean="0"/>
              <a:t>koristite </a:t>
            </a:r>
            <a:r>
              <a:rPr lang="en-US" dirty="0" smtClean="0"/>
              <a:t>ENUM </a:t>
            </a:r>
            <a:r>
              <a:rPr lang="en-US" dirty="0"/>
              <a:t>('A', 'B', 'C') </a:t>
            </a:r>
            <a:r>
              <a:rPr lang="hr-HR" dirty="0" smtClean="0"/>
              <a:t>te samo te vrijednosti ili NULL mogu doći u to polje.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6578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Rad s tablicama</a:t>
            </a:r>
            <a:endParaRPr lang="hr-HR" dirty="0"/>
          </a:p>
        </p:txBody>
      </p:sp>
      <p:sp>
        <p:nvSpPr>
          <p:cNvPr id="3" name="Rezervirano mjesto sadržaja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hr-HR" dirty="0" smtClean="0"/>
              <a:t>Stvaranje i brisanje baze:</a:t>
            </a:r>
          </a:p>
          <a:p>
            <a:pPr marL="457200" lvl="1" indent="0">
              <a:buNone/>
            </a:pPr>
            <a:r>
              <a:rPr lang="hr-HR" dirty="0" smtClean="0"/>
              <a:t>CREATE DATABASE </a:t>
            </a:r>
            <a:r>
              <a:rPr lang="hr-HR" i="1" dirty="0" err="1" smtClean="0"/>
              <a:t>nazivbaze</a:t>
            </a:r>
            <a:r>
              <a:rPr lang="hr-HR" i="1" dirty="0" smtClean="0"/>
              <a:t>; </a:t>
            </a:r>
            <a:r>
              <a:rPr lang="hr-HR" dirty="0" smtClean="0"/>
              <a:t>DROP DATABASE </a:t>
            </a:r>
            <a:r>
              <a:rPr lang="hr-HR" i="1" dirty="0" err="1" smtClean="0"/>
              <a:t>nazivbaze</a:t>
            </a:r>
            <a:r>
              <a:rPr lang="hr-HR" i="1" dirty="0" smtClean="0"/>
              <a:t>;</a:t>
            </a:r>
          </a:p>
          <a:p>
            <a:r>
              <a:rPr lang="hr-HR" dirty="0" smtClean="0"/>
              <a:t>Odabir baze i prikaz:</a:t>
            </a:r>
          </a:p>
          <a:p>
            <a:pPr marL="457200" lvl="1" indent="0">
              <a:buNone/>
            </a:pPr>
            <a:r>
              <a:rPr lang="hr-HR" dirty="0" smtClean="0"/>
              <a:t>USE </a:t>
            </a:r>
            <a:r>
              <a:rPr lang="hr-HR" i="1" dirty="0" err="1" smtClean="0"/>
              <a:t>naziv_baze</a:t>
            </a:r>
            <a:r>
              <a:rPr lang="hr-HR" i="1" dirty="0" smtClean="0"/>
              <a:t>; </a:t>
            </a:r>
            <a:r>
              <a:rPr lang="hr-HR" dirty="0" smtClean="0"/>
              <a:t>SELECT DATABASE();</a:t>
            </a:r>
          </a:p>
          <a:p>
            <a:r>
              <a:rPr lang="hr-HR" dirty="0" smtClean="0"/>
              <a:t>Prikaz tablica i opis neke tablice:</a:t>
            </a:r>
          </a:p>
          <a:p>
            <a:pPr marL="457200" lvl="1" indent="0">
              <a:buNone/>
            </a:pPr>
            <a:r>
              <a:rPr lang="hr-HR" dirty="0" smtClean="0"/>
              <a:t>SHOW TABLES; DESCRIBE </a:t>
            </a:r>
            <a:r>
              <a:rPr lang="hr-HR" i="1" dirty="0" err="1" smtClean="0"/>
              <a:t>nazivtablice</a:t>
            </a:r>
            <a:r>
              <a:rPr lang="hr-HR" i="1" dirty="0" smtClean="0"/>
              <a:t>;</a:t>
            </a:r>
            <a:endParaRPr lang="hr-HR" dirty="0" smtClean="0"/>
          </a:p>
          <a:p>
            <a:r>
              <a:rPr lang="hr-HR" dirty="0" smtClean="0"/>
              <a:t>Stvaranje, pražnjenje i brisanje tablice:</a:t>
            </a:r>
          </a:p>
          <a:p>
            <a:pPr marL="457200" lvl="1" indent="0">
              <a:buNone/>
            </a:pPr>
            <a:r>
              <a:rPr lang="hr-HR" dirty="0"/>
              <a:t>CREATE TABLE </a:t>
            </a:r>
            <a:r>
              <a:rPr lang="hr-HR" i="1" dirty="0" err="1" smtClean="0"/>
              <a:t>nazivtablice</a:t>
            </a:r>
            <a:r>
              <a:rPr lang="hr-HR" dirty="0" smtClean="0"/>
              <a:t>(</a:t>
            </a:r>
            <a:endParaRPr lang="hr-HR" dirty="0"/>
          </a:p>
          <a:p>
            <a:pPr marL="457200" lvl="1" indent="0">
              <a:buNone/>
            </a:pPr>
            <a:r>
              <a:rPr lang="hr-HR" dirty="0"/>
              <a:t>   </a:t>
            </a:r>
            <a:r>
              <a:rPr lang="hr-HR" i="1" dirty="0" smtClean="0"/>
              <a:t>stupac1</a:t>
            </a:r>
            <a:r>
              <a:rPr lang="hr-HR" dirty="0" smtClean="0"/>
              <a:t> INT </a:t>
            </a:r>
            <a:r>
              <a:rPr lang="hr-HR" b="1" dirty="0"/>
              <a:t>NOT </a:t>
            </a:r>
            <a:r>
              <a:rPr lang="hr-HR" b="1" dirty="0" smtClean="0"/>
              <a:t>NULL UNIQUE</a:t>
            </a:r>
            <a:r>
              <a:rPr lang="hr-HR" dirty="0" smtClean="0"/>
              <a:t> </a:t>
            </a:r>
            <a:r>
              <a:rPr lang="hr-HR" b="1" dirty="0"/>
              <a:t>AUTO_INCREMENT</a:t>
            </a:r>
            <a:r>
              <a:rPr lang="hr-HR" dirty="0"/>
              <a:t>,</a:t>
            </a:r>
          </a:p>
          <a:p>
            <a:pPr marL="457200" lvl="1" indent="0">
              <a:buNone/>
            </a:pPr>
            <a:r>
              <a:rPr lang="hr-HR" dirty="0"/>
              <a:t>   </a:t>
            </a:r>
            <a:r>
              <a:rPr lang="hr-HR" i="1" dirty="0" smtClean="0"/>
              <a:t>stupac2 </a:t>
            </a:r>
            <a:r>
              <a:rPr lang="hr-HR" dirty="0" smtClean="0"/>
              <a:t>VARCHAR(100</a:t>
            </a:r>
            <a:r>
              <a:rPr lang="hr-HR" dirty="0"/>
              <a:t>) NOT NULL,</a:t>
            </a:r>
          </a:p>
          <a:p>
            <a:pPr marL="457200" lvl="1" indent="0">
              <a:buNone/>
            </a:pPr>
            <a:r>
              <a:rPr lang="hr-HR" dirty="0"/>
              <a:t>   </a:t>
            </a:r>
            <a:r>
              <a:rPr lang="hr-HR" i="1" dirty="0" smtClean="0"/>
              <a:t>stupac3 </a:t>
            </a:r>
            <a:r>
              <a:rPr lang="hr-HR" dirty="0" smtClean="0"/>
              <a:t>VARCHAR(40</a:t>
            </a:r>
            <a:r>
              <a:rPr lang="hr-HR" dirty="0"/>
              <a:t>) NOT NULL,</a:t>
            </a:r>
          </a:p>
          <a:p>
            <a:pPr marL="457200" lvl="1" indent="0">
              <a:buNone/>
            </a:pPr>
            <a:r>
              <a:rPr lang="hr-HR" dirty="0"/>
              <a:t>   </a:t>
            </a:r>
            <a:r>
              <a:rPr lang="hr-HR" i="1" dirty="0" smtClean="0"/>
              <a:t>stupac4 </a:t>
            </a:r>
            <a:r>
              <a:rPr lang="hr-HR" dirty="0" smtClean="0"/>
              <a:t>DATE</a:t>
            </a:r>
            <a:r>
              <a:rPr lang="hr-HR" dirty="0"/>
              <a:t>,</a:t>
            </a:r>
          </a:p>
          <a:p>
            <a:pPr marL="457200" lvl="1" indent="0">
              <a:buNone/>
            </a:pPr>
            <a:r>
              <a:rPr lang="hr-HR" dirty="0"/>
              <a:t>   </a:t>
            </a:r>
            <a:r>
              <a:rPr lang="hr-HR" dirty="0" smtClean="0"/>
              <a:t>PRIMARY </a:t>
            </a:r>
            <a:r>
              <a:rPr lang="hr-HR" dirty="0"/>
              <a:t>KEY ( </a:t>
            </a:r>
            <a:r>
              <a:rPr lang="hr-HR" i="1" dirty="0" smtClean="0"/>
              <a:t>stupac1 </a:t>
            </a:r>
            <a:r>
              <a:rPr lang="hr-HR" dirty="0" smtClean="0"/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3194659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Rad s tablicama</a:t>
            </a:r>
            <a:endParaRPr lang="hr-HR" dirty="0"/>
          </a:p>
        </p:txBody>
      </p:sp>
      <p:sp>
        <p:nvSpPr>
          <p:cNvPr id="3" name="Rezervirano mjesto sadržaja 2"/>
          <p:cNvSpPr>
            <a:spLocks noGrp="1"/>
          </p:cNvSpPr>
          <p:nvPr>
            <p:ph idx="1"/>
          </p:nvPr>
        </p:nvSpPr>
        <p:spPr>
          <a:xfrm>
            <a:off x="838200" y="1387743"/>
            <a:ext cx="10515600" cy="4600934"/>
          </a:xfrm>
        </p:spPr>
        <p:txBody>
          <a:bodyPr>
            <a:normAutofit fontScale="85000" lnSpcReduction="20000"/>
          </a:bodyPr>
          <a:lstStyle/>
          <a:p>
            <a:r>
              <a:rPr lang="hr-HR" dirty="0" smtClean="0"/>
              <a:t>Stvaranje, pražnjenje i brisanje tablice:</a:t>
            </a:r>
          </a:p>
          <a:p>
            <a:pPr marL="457200" lvl="1" indent="0">
              <a:buNone/>
            </a:pPr>
            <a:r>
              <a:rPr lang="hr-HR" dirty="0" smtClean="0"/>
              <a:t>TRUNCATE </a:t>
            </a:r>
            <a:r>
              <a:rPr lang="hr-HR" i="1" dirty="0" err="1" smtClean="0"/>
              <a:t>nazivtablice</a:t>
            </a:r>
            <a:r>
              <a:rPr lang="hr-HR" dirty="0" smtClean="0"/>
              <a:t>; - brisanje vrijednosti cijele tablice i vraćanje auto-</a:t>
            </a:r>
            <a:r>
              <a:rPr lang="hr-HR" dirty="0" err="1" smtClean="0"/>
              <a:t>increment</a:t>
            </a:r>
            <a:r>
              <a:rPr lang="hr-HR" dirty="0" smtClean="0"/>
              <a:t> vrijednosti na 0</a:t>
            </a:r>
          </a:p>
          <a:p>
            <a:pPr marL="457200" lvl="1" indent="0">
              <a:buNone/>
            </a:pPr>
            <a:r>
              <a:rPr lang="hr-HR" dirty="0" smtClean="0"/>
              <a:t>DROP TABLE </a:t>
            </a:r>
            <a:r>
              <a:rPr lang="hr-HR" i="1" dirty="0" err="1" smtClean="0"/>
              <a:t>nazivtablice</a:t>
            </a:r>
            <a:r>
              <a:rPr lang="hr-HR" dirty="0" smtClean="0"/>
              <a:t>; - brisanje kompletne tablice</a:t>
            </a:r>
          </a:p>
          <a:p>
            <a:r>
              <a:rPr lang="hr-HR" dirty="0" smtClean="0"/>
              <a:t>Izmjena tablice</a:t>
            </a:r>
          </a:p>
          <a:p>
            <a:pPr marL="457200" lvl="1" indent="0">
              <a:buNone/>
            </a:pPr>
            <a:r>
              <a:rPr lang="hr-HR" dirty="0"/>
              <a:t>ALTER TABLE </a:t>
            </a:r>
            <a:r>
              <a:rPr lang="hr-HR" i="1" dirty="0" err="1" smtClean="0"/>
              <a:t>nazivtablice</a:t>
            </a:r>
            <a:r>
              <a:rPr lang="hr-HR" i="1" dirty="0" smtClean="0"/>
              <a:t> </a:t>
            </a:r>
            <a:r>
              <a:rPr lang="hr-HR" dirty="0"/>
              <a:t>(DROP i, ADD i INT </a:t>
            </a:r>
            <a:r>
              <a:rPr lang="hr-HR" dirty="0" smtClean="0"/>
              <a:t>FIRST, ADD c VARCHAR AFTER i, MODIFY c CHAR(10), CHANGE i j BIGINT, RENAME TO </a:t>
            </a:r>
            <a:r>
              <a:rPr lang="hr-HR" i="1" dirty="0" err="1" smtClean="0"/>
              <a:t>novinazivtablice</a:t>
            </a:r>
            <a:r>
              <a:rPr lang="hr-HR" dirty="0" smtClean="0"/>
              <a:t>) </a:t>
            </a:r>
          </a:p>
          <a:p>
            <a:r>
              <a:rPr lang="hr-HR" dirty="0" smtClean="0"/>
              <a:t>CRUD (</a:t>
            </a:r>
            <a:r>
              <a:rPr lang="hr-HR" dirty="0" err="1" smtClean="0"/>
              <a:t>Create</a:t>
            </a:r>
            <a:r>
              <a:rPr lang="hr-HR" dirty="0" smtClean="0"/>
              <a:t>, </a:t>
            </a:r>
            <a:r>
              <a:rPr lang="hr-HR" dirty="0" err="1" smtClean="0"/>
              <a:t>Read</a:t>
            </a:r>
            <a:r>
              <a:rPr lang="hr-HR" dirty="0" smtClean="0"/>
              <a:t>, </a:t>
            </a:r>
            <a:r>
              <a:rPr lang="hr-HR" dirty="0" err="1" smtClean="0"/>
              <a:t>Update</a:t>
            </a:r>
            <a:r>
              <a:rPr lang="hr-HR" dirty="0" smtClean="0"/>
              <a:t>, </a:t>
            </a:r>
            <a:r>
              <a:rPr lang="hr-HR" dirty="0" err="1" smtClean="0"/>
              <a:t>Delete</a:t>
            </a:r>
            <a:r>
              <a:rPr lang="hr-HR" dirty="0" smtClean="0"/>
              <a:t>)</a:t>
            </a:r>
          </a:p>
          <a:p>
            <a:pPr lvl="1"/>
            <a:r>
              <a:rPr lang="hr-HR" dirty="0" smtClean="0"/>
              <a:t>Unos (INSERT)</a:t>
            </a:r>
          </a:p>
          <a:p>
            <a:pPr marL="457200" lvl="1" indent="0">
              <a:buNone/>
            </a:pPr>
            <a:r>
              <a:rPr lang="en-US" dirty="0"/>
              <a:t>INSERT INTO </a:t>
            </a:r>
            <a:r>
              <a:rPr lang="hr-HR" i="1" dirty="0" err="1" smtClean="0"/>
              <a:t>nazivtablice</a:t>
            </a:r>
            <a:r>
              <a:rPr lang="hr-HR" i="1" dirty="0" smtClean="0"/>
              <a:t> </a:t>
            </a:r>
            <a:r>
              <a:rPr lang="en-US" dirty="0" smtClean="0"/>
              <a:t>( </a:t>
            </a:r>
            <a:r>
              <a:rPr lang="hr-HR" i="1" dirty="0" smtClean="0"/>
              <a:t>stupac1</a:t>
            </a:r>
            <a:r>
              <a:rPr lang="en-US" dirty="0" smtClean="0"/>
              <a:t>, </a:t>
            </a:r>
            <a:r>
              <a:rPr lang="hr-HR" i="1" dirty="0" smtClean="0"/>
              <a:t>stupac2,</a:t>
            </a:r>
            <a:r>
              <a:rPr lang="hr-HR" dirty="0" smtClean="0"/>
              <a:t> </a:t>
            </a:r>
            <a:r>
              <a:rPr lang="en-US" dirty="0" smtClean="0"/>
              <a:t>...</a:t>
            </a:r>
            <a:r>
              <a:rPr lang="hr-HR" dirty="0" smtClean="0"/>
              <a:t> ,</a:t>
            </a:r>
            <a:r>
              <a:rPr lang="hr-HR" i="1" dirty="0" err="1" smtClean="0"/>
              <a:t>stupacN</a:t>
            </a:r>
            <a:r>
              <a:rPr lang="en-US" dirty="0" smtClean="0"/>
              <a:t>)</a:t>
            </a:r>
            <a:endParaRPr lang="hr-HR" dirty="0"/>
          </a:p>
          <a:p>
            <a:pPr marL="457200" lvl="1" indent="0">
              <a:buNone/>
            </a:pPr>
            <a:r>
              <a:rPr lang="hr-HR" dirty="0" smtClean="0"/>
              <a:t>		</a:t>
            </a:r>
            <a:r>
              <a:rPr lang="en-US" dirty="0" smtClean="0"/>
              <a:t>VALUES</a:t>
            </a:r>
            <a:r>
              <a:rPr lang="hr-HR" dirty="0" smtClean="0"/>
              <a:t> </a:t>
            </a:r>
            <a:r>
              <a:rPr lang="en-US" dirty="0" smtClean="0"/>
              <a:t>( </a:t>
            </a:r>
            <a:r>
              <a:rPr lang="hr-HR" i="1" dirty="0" smtClean="0"/>
              <a:t>vrijednost1</a:t>
            </a:r>
            <a:r>
              <a:rPr lang="en-US" dirty="0" smtClean="0"/>
              <a:t>, </a:t>
            </a:r>
            <a:r>
              <a:rPr lang="hr-HR" i="1" dirty="0" smtClean="0"/>
              <a:t>vrijednost2</a:t>
            </a:r>
            <a:r>
              <a:rPr lang="en-US" dirty="0" smtClean="0"/>
              <a:t>,</a:t>
            </a:r>
            <a:r>
              <a:rPr lang="hr-HR" dirty="0" smtClean="0"/>
              <a:t> </a:t>
            </a:r>
            <a:r>
              <a:rPr lang="en-US" dirty="0" smtClean="0"/>
              <a:t>...</a:t>
            </a:r>
            <a:r>
              <a:rPr lang="hr-HR" dirty="0" smtClean="0"/>
              <a:t> ,</a:t>
            </a:r>
            <a:r>
              <a:rPr lang="hr-HR" dirty="0" err="1" smtClean="0"/>
              <a:t>vrijednostN</a:t>
            </a:r>
            <a:r>
              <a:rPr lang="en-US" dirty="0" smtClean="0"/>
              <a:t> );</a:t>
            </a:r>
            <a:endParaRPr lang="hr-HR" dirty="0" smtClean="0"/>
          </a:p>
          <a:p>
            <a:pPr lvl="1"/>
            <a:r>
              <a:rPr lang="hr-HR" dirty="0" smtClean="0"/>
              <a:t>Izmjena (UPDATE)</a:t>
            </a:r>
          </a:p>
          <a:p>
            <a:pPr marL="457200" lvl="1" indent="0">
              <a:buNone/>
            </a:pPr>
            <a:r>
              <a:rPr lang="en-US" dirty="0"/>
              <a:t>UPDATE </a:t>
            </a:r>
            <a:r>
              <a:rPr lang="hr-HR" i="1" dirty="0" err="1" smtClean="0"/>
              <a:t>nazivtablice</a:t>
            </a:r>
            <a:r>
              <a:rPr lang="hr-HR" i="1" dirty="0" smtClean="0"/>
              <a:t> </a:t>
            </a:r>
            <a:r>
              <a:rPr lang="en-US" dirty="0" smtClean="0"/>
              <a:t>SET </a:t>
            </a:r>
            <a:r>
              <a:rPr lang="hr-HR" i="1" dirty="0" smtClean="0"/>
              <a:t>stupac1</a:t>
            </a:r>
            <a:r>
              <a:rPr lang="en-US" i="1" dirty="0" smtClean="0"/>
              <a:t>=</a:t>
            </a:r>
            <a:r>
              <a:rPr lang="hr-HR" i="1" dirty="0" smtClean="0"/>
              <a:t>vrijednost</a:t>
            </a:r>
            <a:r>
              <a:rPr lang="en-US" i="1" dirty="0" smtClean="0"/>
              <a:t>1</a:t>
            </a:r>
            <a:r>
              <a:rPr lang="en-US" dirty="0" smtClean="0"/>
              <a:t>, </a:t>
            </a:r>
            <a:r>
              <a:rPr lang="hr-HR" i="1" dirty="0" smtClean="0"/>
              <a:t>stupac2</a:t>
            </a:r>
            <a:r>
              <a:rPr lang="en-US" dirty="0" smtClean="0"/>
              <a:t>=</a:t>
            </a:r>
            <a:r>
              <a:rPr lang="hr-HR" i="1" dirty="0" smtClean="0"/>
              <a:t>vrijednost2</a:t>
            </a:r>
            <a:endParaRPr lang="en-US" i="1" dirty="0"/>
          </a:p>
          <a:p>
            <a:pPr marL="457200" lvl="1" indent="0">
              <a:buNone/>
            </a:pPr>
            <a:r>
              <a:rPr lang="en-US" dirty="0" smtClean="0"/>
              <a:t>[</a:t>
            </a:r>
            <a:r>
              <a:rPr lang="hr-HR" dirty="0" smtClean="0"/>
              <a:t>WH</a:t>
            </a:r>
            <a:r>
              <a:rPr lang="en-US" dirty="0" smtClean="0"/>
              <a:t>ERE </a:t>
            </a:r>
            <a:r>
              <a:rPr lang="hr-HR" dirty="0" smtClean="0"/>
              <a:t>klauzula</a:t>
            </a:r>
            <a:r>
              <a:rPr lang="en-US" dirty="0" smtClean="0"/>
              <a:t>]</a:t>
            </a:r>
            <a:r>
              <a:rPr lang="hr-HR" dirty="0" smtClean="0"/>
              <a:t> … ;</a:t>
            </a:r>
          </a:p>
          <a:p>
            <a:pPr lvl="1"/>
            <a:r>
              <a:rPr lang="hr-HR" dirty="0" smtClean="0"/>
              <a:t>Brisanje (DELETE)</a:t>
            </a:r>
          </a:p>
          <a:p>
            <a:pPr marL="457200" lvl="1" indent="0">
              <a:buNone/>
            </a:pPr>
            <a:r>
              <a:rPr lang="en-US" dirty="0"/>
              <a:t>DELETE FROM </a:t>
            </a:r>
            <a:r>
              <a:rPr lang="hr-HR" i="1" dirty="0" err="1" smtClean="0"/>
              <a:t>nazivtablice</a:t>
            </a:r>
            <a:r>
              <a:rPr lang="hr-HR" i="1" dirty="0" smtClean="0"/>
              <a:t> </a:t>
            </a:r>
            <a:r>
              <a:rPr lang="en-US" dirty="0" smtClean="0"/>
              <a:t>[WHERE </a:t>
            </a:r>
            <a:r>
              <a:rPr lang="en-US" dirty="0"/>
              <a:t>Clause</a:t>
            </a:r>
            <a:r>
              <a:rPr lang="en-US" dirty="0" smtClean="0"/>
              <a:t>]</a:t>
            </a:r>
            <a:r>
              <a:rPr lang="hr-HR" dirty="0" smtClean="0"/>
              <a:t> … ;</a:t>
            </a:r>
          </a:p>
        </p:txBody>
      </p:sp>
    </p:spTree>
    <p:extLst>
      <p:ext uri="{BB962C8B-B14F-4D97-AF65-F5344CB8AC3E}">
        <p14:creationId xmlns:p14="http://schemas.microsoft.com/office/powerpoint/2010/main" val="1551209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Zadaci</a:t>
            </a:r>
            <a:endParaRPr lang="hr-HR" dirty="0"/>
          </a:p>
        </p:txBody>
      </p:sp>
      <p:sp>
        <p:nvSpPr>
          <p:cNvPr id="3" name="Rezervirano mjesto sadržaja 2"/>
          <p:cNvSpPr>
            <a:spLocks noGrp="1"/>
          </p:cNvSpPr>
          <p:nvPr>
            <p:ph idx="1"/>
          </p:nvPr>
        </p:nvSpPr>
        <p:spPr>
          <a:xfrm>
            <a:off x="1282700" y="1765300"/>
            <a:ext cx="10566400" cy="2432231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hr-HR" dirty="0" smtClean="0"/>
              <a:t>Stvorite svoju bazu (prvo slovo imena i prezime) na serveru.</a:t>
            </a:r>
          </a:p>
          <a:p>
            <a:pPr marL="514350" indent="-514350">
              <a:buFont typeface="+mj-lt"/>
              <a:buAutoNum type="arabicPeriod"/>
            </a:pPr>
            <a:r>
              <a:rPr lang="hr-HR" dirty="0"/>
              <a:t>Riješite zadatke na </a:t>
            </a:r>
            <a:r>
              <a:rPr lang="hr-HR" dirty="0">
                <a:hlinkClick r:id="rId2"/>
              </a:rPr>
              <a:t>http://www.w3resource.com/mysql-exercises</a:t>
            </a:r>
            <a:r>
              <a:rPr lang="hr-HR" dirty="0" smtClean="0">
                <a:hlinkClick r:id="rId2"/>
              </a:rPr>
              <a:t>/#</a:t>
            </a:r>
            <a:r>
              <a:rPr lang="hr-HR" dirty="0"/>
              <a:t> </a:t>
            </a:r>
            <a:r>
              <a:rPr lang="hr-HR" dirty="0" smtClean="0"/>
              <a:t>(DML i DDL).</a:t>
            </a:r>
            <a:endParaRPr lang="hr-HR" dirty="0"/>
          </a:p>
          <a:p>
            <a:pPr marL="514350" indent="-514350">
              <a:buFont typeface="+mj-lt"/>
              <a:buAutoNum type="arabicPeriod"/>
            </a:pPr>
            <a:r>
              <a:rPr lang="hr-HR" dirty="0" smtClean="0"/>
              <a:t>Stvorite bazu podataka (tablice) po modelu za videoteku koji ste napravili.</a:t>
            </a:r>
          </a:p>
        </p:txBody>
      </p:sp>
    </p:spTree>
    <p:extLst>
      <p:ext uri="{BB962C8B-B14F-4D97-AF65-F5344CB8AC3E}">
        <p14:creationId xmlns:p14="http://schemas.microsoft.com/office/powerpoint/2010/main" val="763011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ootcampIT-templat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BootcampIT-template</Template>
  <TotalTime>1162</TotalTime>
  <Words>265</Words>
  <Application>Microsoft Office PowerPoint</Application>
  <PresentationFormat>Široki zaslon</PresentationFormat>
  <Paragraphs>66</Paragraphs>
  <Slides>10</Slides>
  <Notes>0</Notes>
  <HiddenSlides>0</HiddenSlides>
  <MMClips>0</MMClips>
  <ScaleCrop>false</ScaleCrop>
  <HeadingPairs>
    <vt:vector size="6" baseType="variant">
      <vt:variant>
        <vt:lpstr>Korišteni fontovi</vt:lpstr>
      </vt:variant>
      <vt:variant>
        <vt:i4>2</vt:i4>
      </vt:variant>
      <vt:variant>
        <vt:lpstr>Tema</vt:lpstr>
      </vt:variant>
      <vt:variant>
        <vt:i4>1</vt:i4>
      </vt:variant>
      <vt:variant>
        <vt:lpstr>Naslovi slajdova</vt:lpstr>
      </vt:variant>
      <vt:variant>
        <vt:i4>10</vt:i4>
      </vt:variant>
    </vt:vector>
  </HeadingPairs>
  <TitlesOfParts>
    <vt:vector size="13" baseType="lpstr">
      <vt:lpstr>Arial</vt:lpstr>
      <vt:lpstr>Calibri</vt:lpstr>
      <vt:lpstr>BootcampIT-template</vt:lpstr>
      <vt:lpstr>RELACIJSKE BAZE PODATAKA</vt:lpstr>
      <vt:lpstr>Tipovi podataka u MySQL-u - brojevni</vt:lpstr>
      <vt:lpstr>Tipovi podataka u MySQL-u - brojevni</vt:lpstr>
      <vt:lpstr>Tipovi podataka u MySQL-u – datum i vrijeme</vt:lpstr>
      <vt:lpstr>Tipovi podataka u MySQL-u – stringovi</vt:lpstr>
      <vt:lpstr>Tipovi podataka u MySQL-u – ENUM</vt:lpstr>
      <vt:lpstr>Rad s tablicama</vt:lpstr>
      <vt:lpstr>Rad s tablicama</vt:lpstr>
      <vt:lpstr>Zadaci</vt:lpstr>
      <vt:lpstr>PowerPoint prezentacija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Baze podataka (SQL)</dc:title>
  <dc:creator>Ivan Mušanović</dc:creator>
  <cp:lastModifiedBy>Ivan Mušanović</cp:lastModifiedBy>
  <cp:revision>51</cp:revision>
  <dcterms:created xsi:type="dcterms:W3CDTF">2017-02-13T13:26:07Z</dcterms:created>
  <dcterms:modified xsi:type="dcterms:W3CDTF">2018-12-19T14:17:54Z</dcterms:modified>
</cp:coreProperties>
</file>